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League Spartan" charset="1" panose="00000800000000000000"/>
      <p:regular r:id="rId13"/>
    </p:embeddedFont>
    <p:embeddedFont>
      <p:font typeface="HK Grotesk Light" charset="1" panose="00000400000000000000"/>
      <p:regular r:id="rId14"/>
    </p:embeddedFont>
    <p:embeddedFont>
      <p:font typeface="Antonio Bold Italics" charset="1" panose="02000803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" charset="1" panose="00000500000000000000"/>
      <p:regular r:id="rId17"/>
    </p:embeddedFont>
    <p:embeddedFont>
      <p:font typeface="DM Sans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https://futureeducation.in" TargetMode="External" Type="http://schemas.openxmlformats.org/officeDocument/2006/relationships/hyperlink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.png" Type="http://schemas.openxmlformats.org/officeDocument/2006/relationships/image"/><Relationship Id="rId15" Target="../media/image5.svg" Type="http://schemas.openxmlformats.org/officeDocument/2006/relationships/image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54.png" Type="http://schemas.openxmlformats.org/officeDocument/2006/relationships/image"/><Relationship Id="rId16" Target="../media/image55.svg" Type="http://schemas.openxmlformats.org/officeDocument/2006/relationships/image"/><Relationship Id="rId17" Target="https://cropquest.onrender.com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95265">
            <a:off x="-1169162" y="-887144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735739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373898" y="2700044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36390" y="5591066"/>
            <a:ext cx="5555303" cy="5535102"/>
          </a:xfrm>
          <a:custGeom>
            <a:avLst/>
            <a:gdLst/>
            <a:ahLst/>
            <a:cxnLst/>
            <a:rect r="r" b="b" t="t" l="l"/>
            <a:pathLst>
              <a:path h="5535102" w="5555303">
                <a:moveTo>
                  <a:pt x="0" y="0"/>
                </a:moveTo>
                <a:lnTo>
                  <a:pt x="5555304" y="0"/>
                </a:lnTo>
                <a:lnTo>
                  <a:pt x="5555304" y="5535102"/>
                </a:lnTo>
                <a:lnTo>
                  <a:pt x="0" y="55351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95066" y="4216448"/>
            <a:ext cx="3478850" cy="3478850"/>
          </a:xfrm>
          <a:custGeom>
            <a:avLst/>
            <a:gdLst/>
            <a:ahLst/>
            <a:cxnLst/>
            <a:rect r="r" b="b" t="t" l="l"/>
            <a:pathLst>
              <a:path h="3478850" w="3478850">
                <a:moveTo>
                  <a:pt x="0" y="0"/>
                </a:moveTo>
                <a:lnTo>
                  <a:pt x="3478850" y="0"/>
                </a:lnTo>
                <a:lnTo>
                  <a:pt x="3478850" y="3478850"/>
                </a:lnTo>
                <a:lnTo>
                  <a:pt x="0" y="34788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61365" y="8771623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6"/>
                </a:lnTo>
                <a:lnTo>
                  <a:pt x="0" y="170244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60395" y="8673941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6"/>
                </a:lnTo>
                <a:lnTo>
                  <a:pt x="0" y="170244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06766" y="8616366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2368" y="6172200"/>
            <a:ext cx="4238090" cy="4114800"/>
          </a:xfrm>
          <a:custGeom>
            <a:avLst/>
            <a:gdLst/>
            <a:ahLst/>
            <a:cxnLst/>
            <a:rect r="r" b="b" t="t" l="l"/>
            <a:pathLst>
              <a:path h="4114800" w="4238090">
                <a:moveTo>
                  <a:pt x="0" y="0"/>
                </a:moveTo>
                <a:lnTo>
                  <a:pt x="4238090" y="0"/>
                </a:lnTo>
                <a:lnTo>
                  <a:pt x="42380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2858" y="8673941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6"/>
                </a:lnTo>
                <a:lnTo>
                  <a:pt x="0" y="170244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776891" y="8624720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731871" y="8740191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98883" y="2889526"/>
            <a:ext cx="2517268" cy="2692265"/>
          </a:xfrm>
          <a:custGeom>
            <a:avLst/>
            <a:gdLst/>
            <a:ahLst/>
            <a:cxnLst/>
            <a:rect r="r" b="b" t="t" l="l"/>
            <a:pathLst>
              <a:path h="2692265" w="2517268">
                <a:moveTo>
                  <a:pt x="0" y="0"/>
                </a:moveTo>
                <a:lnTo>
                  <a:pt x="2517267" y="0"/>
                </a:lnTo>
                <a:lnTo>
                  <a:pt x="2517267" y="2692265"/>
                </a:lnTo>
                <a:lnTo>
                  <a:pt x="0" y="269226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07128" y="3792938"/>
            <a:ext cx="13984963" cy="547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100F0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Name:         </a:t>
            </a:r>
            <a:r>
              <a:rPr lang="en-US" sz="3399">
                <a:solidFill>
                  <a:srgbClr val="06AC3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FarmFusion</a:t>
            </a:r>
          </a:p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100F0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Members:    </a:t>
            </a:r>
            <a:r>
              <a:rPr lang="en-US" sz="3399">
                <a:solidFill>
                  <a:srgbClr val="2E83F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Abhiram Laha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2E83F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           Shubham Keshari 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2E83F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           Faizan Raza</a:t>
            </a:r>
          </a:p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2E83F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           Tathagata Das</a:t>
            </a:r>
          </a:p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100F0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College Name:  </a:t>
            </a:r>
            <a:r>
              <a:rPr lang="en-US" sz="3399">
                <a:solidFill>
                  <a:srgbClr val="5E17EB"/>
                </a:solidFill>
                <a:latin typeface="League Spartan"/>
                <a:ea typeface="League Spartan"/>
                <a:cs typeface="League Spartan"/>
                <a:sym typeface="League Spartan"/>
                <a:hlinkClick r:id="rId24" tooltip="https://futureeducation.in"/>
              </a:rPr>
              <a:t>Future Institute of Engineering &amp; Management</a:t>
            </a:r>
          </a:p>
          <a:p>
            <a:pPr algn="l">
              <a:lnSpc>
                <a:spcPts val="679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767685" y="2933657"/>
            <a:ext cx="67526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Empowering Farmers Through Data-Driven Insights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73721" y="437024"/>
            <a:ext cx="14088548" cy="226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95"/>
              </a:lnSpc>
            </a:pPr>
            <a:r>
              <a:rPr lang="en-US" b="true" sz="17095" i="true" u="sng">
                <a:solidFill>
                  <a:srgbClr val="648E38"/>
                </a:solidFill>
                <a:latin typeface="Antonio Bold Italics"/>
                <a:ea typeface="Antonio Bold Italics"/>
                <a:cs typeface="Antonio Bold Italics"/>
                <a:sym typeface="Antonio Bold Italics"/>
              </a:rPr>
              <a:t>CROPQUEST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5024" y="-160349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764577"/>
            <a:ext cx="4933998" cy="4699633"/>
          </a:xfrm>
          <a:custGeom>
            <a:avLst/>
            <a:gdLst/>
            <a:ahLst/>
            <a:cxnLst/>
            <a:rect r="r" b="b" t="t" l="l"/>
            <a:pathLst>
              <a:path h="4699633" w="4933998">
                <a:moveTo>
                  <a:pt x="0" y="0"/>
                </a:moveTo>
                <a:lnTo>
                  <a:pt x="4933998" y="0"/>
                </a:lnTo>
                <a:lnTo>
                  <a:pt x="4933998" y="4699633"/>
                </a:lnTo>
                <a:lnTo>
                  <a:pt x="0" y="46996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67998" y="3791718"/>
            <a:ext cx="3820002" cy="6672492"/>
          </a:xfrm>
          <a:custGeom>
            <a:avLst/>
            <a:gdLst/>
            <a:ahLst/>
            <a:cxnLst/>
            <a:rect r="r" b="b" t="t" l="l"/>
            <a:pathLst>
              <a:path h="6672492" w="3820002">
                <a:moveTo>
                  <a:pt x="0" y="0"/>
                </a:moveTo>
                <a:lnTo>
                  <a:pt x="3820002" y="0"/>
                </a:lnTo>
                <a:lnTo>
                  <a:pt x="3820002" y="6672492"/>
                </a:lnTo>
                <a:lnTo>
                  <a:pt x="0" y="6672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15260" y="8600110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6"/>
                </a:lnTo>
                <a:lnTo>
                  <a:pt x="0" y="1702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6400" y="8761764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6"/>
                </a:lnTo>
                <a:lnTo>
                  <a:pt x="0" y="1702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17674" y="8673941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6"/>
                </a:lnTo>
                <a:lnTo>
                  <a:pt x="0" y="1702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956905"/>
            <a:ext cx="16051739" cy="6373189"/>
            <a:chOff x="0" y="0"/>
            <a:chExt cx="21402319" cy="84975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76236"/>
              <a:ext cx="11137638" cy="622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5"/>
                </a:lnSpc>
              </a:pPr>
              <a:r>
                <a:rPr lang="en-US" sz="35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Problem Statement: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809257" y="-66675"/>
              <a:ext cx="14001522" cy="1292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Challenges in agriculture like suboptimal crop choices, </a:t>
              </a:r>
            </a:p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incorrect fertilizer use, and low yields.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203870"/>
              <a:ext cx="9596886" cy="1193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5"/>
                </a:lnSpc>
              </a:pPr>
              <a:r>
                <a:rPr lang="en-US" sz="35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Objectives:</a:t>
              </a:r>
            </a:p>
            <a:p>
              <a:pPr algn="l">
                <a:lnSpc>
                  <a:spcPts val="3395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194290" y="2051470"/>
              <a:ext cx="15208029" cy="3934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Provide crop Data-driven crop recommendations tailored to local soil and weather conditions.</a:t>
              </a:r>
            </a:p>
            <a:p>
              <a:pPr algn="just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Accurate fertilizer suggestions to balance soil nutrients and improve yield.</a:t>
              </a:r>
            </a:p>
            <a:p>
              <a:pPr algn="just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Insights into crop yield predictions based on historical data and advanced machine learning models.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696936"/>
              <a:ext cx="13618513" cy="622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5"/>
                </a:lnSpc>
              </a:pPr>
              <a:r>
                <a:rPr lang="en-US" sz="35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Significance: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809257" y="6544536"/>
              <a:ext cx="14010167" cy="1953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Promotes sustainable farming, enhances profitability, and offers an accessible, user-friendly platform for informed decisions.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00977" y="-2702486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654882" y="-988234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6298" y="-1024617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6" y="0"/>
                </a:lnTo>
                <a:lnTo>
                  <a:pt x="2597326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93767" y="8723162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6"/>
                </a:lnTo>
                <a:lnTo>
                  <a:pt x="0" y="1702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78772" y="8624720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79039" y="8550889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6"/>
                </a:lnTo>
                <a:lnTo>
                  <a:pt x="0" y="1702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10122" y="1718227"/>
            <a:ext cx="6585933" cy="5854162"/>
          </a:xfrm>
          <a:custGeom>
            <a:avLst/>
            <a:gdLst/>
            <a:ahLst/>
            <a:cxnLst/>
            <a:rect r="r" b="b" t="t" l="l"/>
            <a:pathLst>
              <a:path h="5854162" w="6585933">
                <a:moveTo>
                  <a:pt x="0" y="0"/>
                </a:moveTo>
                <a:lnTo>
                  <a:pt x="6585932" y="0"/>
                </a:lnTo>
                <a:lnTo>
                  <a:pt x="6585932" y="5854162"/>
                </a:lnTo>
                <a:lnTo>
                  <a:pt x="0" y="5854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62562"/>
            <a:ext cx="15792381" cy="1666443"/>
            <a:chOff x="0" y="0"/>
            <a:chExt cx="21056507" cy="222192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5725"/>
              <a:ext cx="11137638" cy="1193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5"/>
                </a:lnSpc>
              </a:pPr>
              <a:r>
                <a:rPr lang="en-US" sz="35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Crop Recommendation:</a:t>
              </a:r>
            </a:p>
            <a:p>
              <a:pPr algn="l">
                <a:lnSpc>
                  <a:spcPts val="3395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29274"/>
              <a:ext cx="21056507" cy="1292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Provides optimal crop choices based on soil type, weather conditions, and historical data to maximize efficiency.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7810" y="3567154"/>
            <a:ext cx="15792381" cy="2650491"/>
            <a:chOff x="0" y="0"/>
            <a:chExt cx="21056507" cy="353398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5725"/>
              <a:ext cx="11137638" cy="622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5"/>
                </a:lnSpc>
              </a:pPr>
              <a:r>
                <a:rPr lang="en-US" sz="35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Fertilizer Suggestions: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20538"/>
              <a:ext cx="21056507" cy="2613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Offers precise recommendations for nitrogen (N), phosphorus (P), and potassium (K) levels tailored to the crop's needs.</a:t>
              </a:r>
            </a:p>
            <a:p>
              <a:pPr algn="l" marL="604515" indent="-302257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Promotes balanced nutrient application, enhancing soil health and reducing waste.</a:t>
              </a:r>
            </a:p>
            <a:p>
              <a:pPr algn="l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7810" y="6072671"/>
            <a:ext cx="15792381" cy="2650491"/>
            <a:chOff x="0" y="0"/>
            <a:chExt cx="21056507" cy="353398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85725"/>
              <a:ext cx="11137638" cy="622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5"/>
                </a:lnSpc>
              </a:pPr>
              <a:r>
                <a:rPr lang="en-US" sz="35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Crop Yield Prediction: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20538"/>
              <a:ext cx="21056507" cy="2613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Utilizes regression models to predict potential yield based on inputs like soil quality, weather patterns, and crop type.</a:t>
              </a:r>
            </a:p>
            <a:p>
              <a:pPr algn="l" marL="604515" indent="-302257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Helps farmers estimate output and plan resources effectively.</a:t>
              </a:r>
            </a:p>
            <a:p>
              <a:pPr algn="l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819" y="8698551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32668" y="8575499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39168" y="8584553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71247" y="897050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7804" y="4539391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20672" y="-136703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3153" y="1758772"/>
            <a:ext cx="16186147" cy="681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543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HTML | CSS: </a:t>
            </a: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Used to design the responsive and interactive user interface.</a:t>
            </a:r>
          </a:p>
          <a:p>
            <a:pPr algn="l" marL="690872" indent="-345436" lvl="1">
              <a:lnSpc>
                <a:spcPts val="543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Flask: </a:t>
            </a: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Python web framework for backend development and app deployment.</a:t>
            </a:r>
          </a:p>
          <a:p>
            <a:pPr algn="l" marL="690872" indent="-345436" lvl="1">
              <a:lnSpc>
                <a:spcPts val="543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Pandas</a:t>
            </a: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For data processing and manipulation of large datasets.</a:t>
            </a:r>
          </a:p>
          <a:p>
            <a:pPr algn="l" marL="690872" indent="-345436" lvl="1">
              <a:lnSpc>
                <a:spcPts val="543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NumPy:</a:t>
            </a: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For performing numerical operations and handling arrays efficiently.</a:t>
            </a:r>
          </a:p>
          <a:p>
            <a:pPr algn="l" marL="690872" indent="-345436" lvl="1">
              <a:lnSpc>
                <a:spcPts val="543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Scikit-learn:</a:t>
            </a: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For building and evaluating machine learning models.</a:t>
            </a:r>
          </a:p>
          <a:p>
            <a:pPr algn="l" marL="690872" indent="-345436" lvl="1">
              <a:lnSpc>
                <a:spcPts val="543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Matplotlib | Seaborn: </a:t>
            </a: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Libraries for creating visualizations like graphs and charts.</a:t>
            </a:r>
          </a:p>
          <a:p>
            <a:pPr algn="l" marL="690872" indent="-345436" lvl="1">
              <a:lnSpc>
                <a:spcPts val="543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Jupyter Notebook:</a:t>
            </a: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Interactive environment for running code, data analysis, and visualization.</a:t>
            </a:r>
          </a:p>
          <a:p>
            <a:pPr algn="l" marL="690872" indent="-345436" lvl="1">
              <a:lnSpc>
                <a:spcPts val="543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Kaggle:</a:t>
            </a: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 platform for sourcing and downloading datasets used in the project.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14425"/>
            <a:ext cx="10445114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500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Technologies &amp; Tools Used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819" y="8698551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32668" y="8575499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39168" y="8584553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63860" y="3750273"/>
            <a:ext cx="4724140" cy="4948278"/>
          </a:xfrm>
          <a:custGeom>
            <a:avLst/>
            <a:gdLst/>
            <a:ahLst/>
            <a:cxnLst/>
            <a:rect r="r" b="b" t="t" l="l"/>
            <a:pathLst>
              <a:path h="4948278" w="4724140">
                <a:moveTo>
                  <a:pt x="0" y="0"/>
                </a:moveTo>
                <a:lnTo>
                  <a:pt x="4724140" y="0"/>
                </a:lnTo>
                <a:lnTo>
                  <a:pt x="4724140" y="4948278"/>
                </a:lnTo>
                <a:lnTo>
                  <a:pt x="0" y="4948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4969" y="1659889"/>
            <a:ext cx="15792381" cy="759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b="true" sz="32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Collection: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Gathered historical data on soil properties, weather, and crop yields.</a:t>
            </a:r>
          </a:p>
          <a:p>
            <a:pPr algn="l">
              <a:lnSpc>
                <a:spcPts val="4619"/>
              </a:lnSpc>
            </a:pPr>
            <a:r>
              <a:rPr lang="en-US" b="true" sz="32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Preprocessing: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Cleaned data, normalized attributes, and encoded soil types for analysis.</a:t>
            </a:r>
          </a:p>
          <a:p>
            <a:pPr algn="l">
              <a:lnSpc>
                <a:spcPts val="4619"/>
              </a:lnSpc>
            </a:pPr>
            <a:r>
              <a:rPr lang="en-US" b="true" sz="32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Selection: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Used Random Forest Classifier for its high accuracy and ability to handle non-linear data.</a:t>
            </a:r>
          </a:p>
          <a:p>
            <a:pPr algn="l">
              <a:lnSpc>
                <a:spcPts val="4619"/>
              </a:lnSpc>
            </a:pPr>
            <a:r>
              <a:rPr lang="en-US" b="true" sz="32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Training: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Trained the model with an 80:20 train-test split, achieving 90% accuracy.</a:t>
            </a:r>
          </a:p>
          <a:p>
            <a:pPr algn="l">
              <a:lnSpc>
                <a:spcPts val="4619"/>
              </a:lnSpc>
            </a:pPr>
            <a:r>
              <a:rPr lang="en-US" b="true" sz="32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Prediction Process: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Input: Soil type, pH level, weather data.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Output: Suggests the optimal crops based on suitability.</a:t>
            </a:r>
          </a:p>
          <a:p>
            <a:pPr algn="l">
              <a:lnSpc>
                <a:spcPts val="4619"/>
              </a:lnSpc>
            </a:pPr>
            <a:r>
              <a:rPr lang="en-US" sz="3299" u="sng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Deployment: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Integrated the model into a Flask app for real-time recommendations.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19505" y="-763270"/>
            <a:ext cx="3755690" cy="4114800"/>
          </a:xfrm>
          <a:custGeom>
            <a:avLst/>
            <a:gdLst/>
            <a:ahLst/>
            <a:cxnLst/>
            <a:rect r="r" b="b" t="t" l="l"/>
            <a:pathLst>
              <a:path h="4114800" w="3755690">
                <a:moveTo>
                  <a:pt x="0" y="0"/>
                </a:moveTo>
                <a:lnTo>
                  <a:pt x="3755690" y="0"/>
                </a:lnTo>
                <a:lnTo>
                  <a:pt x="3755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48995"/>
            <a:ext cx="10445114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500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Working – Crop Recommendation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96963">
            <a:off x="14528641" y="5923484"/>
            <a:ext cx="3464973" cy="4292196"/>
          </a:xfrm>
          <a:custGeom>
            <a:avLst/>
            <a:gdLst/>
            <a:ahLst/>
            <a:cxnLst/>
            <a:rect r="r" b="b" t="t" l="l"/>
            <a:pathLst>
              <a:path h="4292196" w="3464973">
                <a:moveTo>
                  <a:pt x="0" y="0"/>
                </a:moveTo>
                <a:lnTo>
                  <a:pt x="3464973" y="0"/>
                </a:lnTo>
                <a:lnTo>
                  <a:pt x="3464973" y="4292197"/>
                </a:lnTo>
                <a:lnTo>
                  <a:pt x="0" y="42921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570457"/>
            <a:ext cx="3916764" cy="5707489"/>
          </a:xfrm>
          <a:custGeom>
            <a:avLst/>
            <a:gdLst/>
            <a:ahLst/>
            <a:cxnLst/>
            <a:rect r="r" b="b" t="t" l="l"/>
            <a:pathLst>
              <a:path h="5707489" w="3916764">
                <a:moveTo>
                  <a:pt x="0" y="0"/>
                </a:moveTo>
                <a:lnTo>
                  <a:pt x="3916764" y="0"/>
                </a:lnTo>
                <a:lnTo>
                  <a:pt x="3916764" y="5707489"/>
                </a:lnTo>
                <a:lnTo>
                  <a:pt x="0" y="57074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16819" y="8698551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32668" y="8575499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39168" y="8584553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47868" y="2110504"/>
            <a:ext cx="3447149" cy="3279100"/>
          </a:xfrm>
          <a:custGeom>
            <a:avLst/>
            <a:gdLst/>
            <a:ahLst/>
            <a:cxnLst/>
            <a:rect r="r" b="b" t="t" l="l"/>
            <a:pathLst>
              <a:path h="3279100" w="3447149">
                <a:moveTo>
                  <a:pt x="0" y="0"/>
                </a:moveTo>
                <a:lnTo>
                  <a:pt x="3447149" y="0"/>
                </a:lnTo>
                <a:lnTo>
                  <a:pt x="3447149" y="3279100"/>
                </a:lnTo>
                <a:lnTo>
                  <a:pt x="0" y="3279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54722">
            <a:off x="6077542" y="175068"/>
            <a:ext cx="3209731" cy="3378664"/>
          </a:xfrm>
          <a:custGeom>
            <a:avLst/>
            <a:gdLst/>
            <a:ahLst/>
            <a:cxnLst/>
            <a:rect r="r" b="b" t="t" l="l"/>
            <a:pathLst>
              <a:path h="3378664" w="3209731">
                <a:moveTo>
                  <a:pt x="0" y="0"/>
                </a:moveTo>
                <a:lnTo>
                  <a:pt x="3209731" y="0"/>
                </a:lnTo>
                <a:lnTo>
                  <a:pt x="3209731" y="3378664"/>
                </a:lnTo>
                <a:lnTo>
                  <a:pt x="0" y="33786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22199" y="1864400"/>
            <a:ext cx="16043601" cy="6026898"/>
            <a:chOff x="0" y="0"/>
            <a:chExt cx="21391468" cy="803586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5725"/>
              <a:ext cx="13926818" cy="622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5"/>
                </a:lnSpc>
              </a:pPr>
              <a:r>
                <a:rPr lang="en-US" sz="3500" u="sng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Conclusion: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34961" y="1182903"/>
              <a:ext cx="21056507" cy="4632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CropQuest provides farmers with data-driven crop recommendations, tailored fertilizer suggestions, and accurate yield predictions, empowering them to make informed decisions for better agricultural outcomes.</a:t>
              </a:r>
            </a:p>
            <a:p>
              <a:pPr algn="l">
                <a:lnSpc>
                  <a:spcPts val="3919"/>
                </a:lnSpc>
              </a:pPr>
            </a:p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Future Scope: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063040" y="4771542"/>
              <a:ext cx="18654736" cy="3264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24" indent="-302262" lvl="1">
                <a:lnSpc>
                  <a:spcPts val="3920"/>
                </a:lnSpc>
                <a:buFont typeface="Arial"/>
                <a:buChar char="•"/>
              </a:pPr>
              <a:r>
                <a:rPr lang="en-US" b="true" sz="28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Crop Disease Classification: Integrate Deep Learning models (CNNs) for early disease detection in crops, enabling proactive measures to reduce crop loss and improve productivity.</a:t>
              </a:r>
            </a:p>
            <a:p>
              <a:pPr algn="l" marL="604524" indent="-302262" lvl="1">
                <a:lnSpc>
                  <a:spcPts val="3920"/>
                </a:lnSpc>
                <a:buFont typeface="Arial"/>
                <a:buChar char="•"/>
              </a:pPr>
              <a:r>
                <a:rPr lang="en-US" b="true" sz="28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Real-time Soil Monitoring: Incorporate IoT sensors for continuous soil condition analysis and real-time recommendations.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987206">
            <a:off x="-944871" y="-1204192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98036" y="3696100"/>
            <a:ext cx="4834632" cy="6960858"/>
          </a:xfrm>
          <a:custGeom>
            <a:avLst/>
            <a:gdLst/>
            <a:ahLst/>
            <a:cxnLst/>
            <a:rect r="r" b="b" t="t" l="l"/>
            <a:pathLst>
              <a:path h="6960858" w="4834632">
                <a:moveTo>
                  <a:pt x="0" y="0"/>
                </a:moveTo>
                <a:lnTo>
                  <a:pt x="4834632" y="0"/>
                </a:lnTo>
                <a:lnTo>
                  <a:pt x="4834632" y="6960858"/>
                </a:lnTo>
                <a:lnTo>
                  <a:pt x="0" y="6960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07143" y="3601595"/>
            <a:ext cx="4722495" cy="6799403"/>
          </a:xfrm>
          <a:custGeom>
            <a:avLst/>
            <a:gdLst/>
            <a:ahLst/>
            <a:cxnLst/>
            <a:rect r="r" b="b" t="t" l="l"/>
            <a:pathLst>
              <a:path h="6799403" w="4722495">
                <a:moveTo>
                  <a:pt x="0" y="0"/>
                </a:moveTo>
                <a:lnTo>
                  <a:pt x="4722495" y="0"/>
                </a:lnTo>
                <a:lnTo>
                  <a:pt x="4722495" y="6799403"/>
                </a:lnTo>
                <a:lnTo>
                  <a:pt x="0" y="67994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16819" y="8698551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32668" y="8575499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39168" y="8584553"/>
            <a:ext cx="7315200" cy="1702447"/>
          </a:xfrm>
          <a:custGeom>
            <a:avLst/>
            <a:gdLst/>
            <a:ahLst/>
            <a:cxnLst/>
            <a:rect r="r" b="b" t="t" l="l"/>
            <a:pathLst>
              <a:path h="1702447" w="7315200">
                <a:moveTo>
                  <a:pt x="0" y="0"/>
                </a:moveTo>
                <a:lnTo>
                  <a:pt x="7315200" y="0"/>
                </a:lnTo>
                <a:lnTo>
                  <a:pt x="7315200" y="1702447"/>
                </a:lnTo>
                <a:lnTo>
                  <a:pt x="0" y="17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97968" y="6384378"/>
            <a:ext cx="6197600" cy="4114800"/>
          </a:xfrm>
          <a:custGeom>
            <a:avLst/>
            <a:gdLst/>
            <a:ahLst/>
            <a:cxnLst/>
            <a:rect r="r" b="b" t="t" l="l"/>
            <a:pathLst>
              <a:path h="4114800" w="6197600">
                <a:moveTo>
                  <a:pt x="0" y="0"/>
                </a:moveTo>
                <a:lnTo>
                  <a:pt x="6197600" y="0"/>
                </a:lnTo>
                <a:lnTo>
                  <a:pt x="61976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30790">
            <a:off x="14347532" y="1148076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88802" y="301986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66718" y="6909741"/>
            <a:ext cx="9354564" cy="63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1"/>
              </a:lnSpc>
            </a:pPr>
            <a:r>
              <a:rPr lang="en-US" b="true" sz="4881" spc="-97" u="sng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  <a:hlinkClick r:id="rId17" tooltip="https://cropquest.onrender.com"/>
              </a:rPr>
              <a:t>cropquest.onrender.com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026340" y="-20574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DAGY_99S9PU</dc:identifier>
  <dcterms:modified xsi:type="dcterms:W3CDTF">2011-08-01T06:04:30Z</dcterms:modified>
  <cp:revision>1</cp:revision>
  <dc:title>Blue Doodle Project Presentation</dc:title>
</cp:coreProperties>
</file>